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3"/>
  </p:notesMasterIdLst>
  <p:sldIdLst>
    <p:sldId id="258" r:id="rId2"/>
    <p:sldId id="291" r:id="rId3"/>
    <p:sldId id="314" r:id="rId4"/>
    <p:sldId id="294" r:id="rId5"/>
    <p:sldId id="308" r:id="rId6"/>
    <p:sldId id="295" r:id="rId7"/>
    <p:sldId id="297" r:id="rId8"/>
    <p:sldId id="296" r:id="rId9"/>
    <p:sldId id="298" r:id="rId10"/>
    <p:sldId id="301" r:id="rId11"/>
    <p:sldId id="302" r:id="rId12"/>
    <p:sldId id="312" r:id="rId13"/>
    <p:sldId id="306" r:id="rId14"/>
    <p:sldId id="305" r:id="rId15"/>
    <p:sldId id="304" r:id="rId16"/>
    <p:sldId id="310" r:id="rId17"/>
    <p:sldId id="309" r:id="rId18"/>
    <p:sldId id="300" r:id="rId19"/>
    <p:sldId id="313" r:id="rId20"/>
    <p:sldId id="316" r:id="rId21"/>
    <p:sldId id="317"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40404"/>
    <a:srgbClr val="08080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16" autoAdjust="0"/>
  </p:normalViewPr>
  <p:slideViewPr>
    <p:cSldViewPr>
      <p:cViewPr varScale="1">
        <p:scale>
          <a:sx n="61" d="100"/>
          <a:sy n="61" d="100"/>
        </p:scale>
        <p:origin x="16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313CDD-2602-4275-B359-03C3AD0E1A5E}" type="datetimeFigureOut">
              <a:rPr lang="en-US" smtClean="0"/>
              <a:t>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DF1F98-1CA1-483D-B4F0-5FCFE1A31870}" type="slidenum">
              <a:rPr lang="en-US" smtClean="0"/>
              <a:t>‹#›</a:t>
            </a:fld>
            <a:endParaRPr lang="en-US"/>
          </a:p>
        </p:txBody>
      </p:sp>
    </p:spTree>
    <p:extLst>
      <p:ext uri="{BB962C8B-B14F-4D97-AF65-F5344CB8AC3E}">
        <p14:creationId xmlns:p14="http://schemas.microsoft.com/office/powerpoint/2010/main" val="232845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a:t>
            </a:fld>
            <a:endParaRPr lang="en-US"/>
          </a:p>
        </p:txBody>
      </p:sp>
    </p:spTree>
    <p:extLst>
      <p:ext uri="{BB962C8B-B14F-4D97-AF65-F5344CB8AC3E}">
        <p14:creationId xmlns:p14="http://schemas.microsoft.com/office/powerpoint/2010/main" val="307573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10</a:t>
            </a:fld>
            <a:endParaRPr lang="en-US"/>
          </a:p>
        </p:txBody>
      </p:sp>
    </p:spTree>
    <p:extLst>
      <p:ext uri="{BB962C8B-B14F-4D97-AF65-F5344CB8AC3E}">
        <p14:creationId xmlns:p14="http://schemas.microsoft.com/office/powerpoint/2010/main" val="366399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a:t>
            </a:r>
            <a:r>
              <a:rPr lang="en-US" baseline="0" dirty="0"/>
              <a:t> the information on the slide while the students record the important information on their notes. Possibly do the Meteor Burnout demonstration linked on the resource page.</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11</a:t>
            </a:fld>
            <a:endParaRPr lang="en-US"/>
          </a:p>
        </p:txBody>
      </p:sp>
    </p:spTree>
    <p:extLst>
      <p:ext uri="{BB962C8B-B14F-4D97-AF65-F5344CB8AC3E}">
        <p14:creationId xmlns:p14="http://schemas.microsoft.com/office/powerpoint/2010/main" val="337372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use the image on the slide to reinforce the difference between a meteoroid, meteor, and meteorite.</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12</a:t>
            </a:fld>
            <a:endParaRPr lang="en-US"/>
          </a:p>
        </p:txBody>
      </p:sp>
    </p:spTree>
    <p:extLst>
      <p:ext uri="{BB962C8B-B14F-4D97-AF65-F5344CB8AC3E}">
        <p14:creationId xmlns:p14="http://schemas.microsoft.com/office/powerpoint/2010/main" val="4001309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a:t>
            </a:r>
            <a:r>
              <a:rPr lang="en-US" baseline="0" dirty="0"/>
              <a:t> the information on the slide while the students record any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13</a:t>
            </a:fld>
            <a:endParaRPr lang="en-US"/>
          </a:p>
        </p:txBody>
      </p:sp>
    </p:spTree>
    <p:extLst>
      <p:ext uri="{BB962C8B-B14F-4D97-AF65-F5344CB8AC3E}">
        <p14:creationId xmlns:p14="http://schemas.microsoft.com/office/powerpoint/2010/main" val="21879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Introduce Asteroids</a:t>
            </a:r>
          </a:p>
        </p:txBody>
      </p:sp>
      <p:sp>
        <p:nvSpPr>
          <p:cNvPr id="4" name="Slide Number Placeholder 3"/>
          <p:cNvSpPr>
            <a:spLocks noGrp="1"/>
          </p:cNvSpPr>
          <p:nvPr>
            <p:ph type="sldNum" sz="quarter" idx="10"/>
          </p:nvPr>
        </p:nvSpPr>
        <p:spPr/>
        <p:txBody>
          <a:bodyPr/>
          <a:lstStyle/>
          <a:p>
            <a:fld id="{B9DF1F98-1CA1-483D-B4F0-5FCFE1A31870}" type="slidenum">
              <a:rPr lang="en-US" smtClean="0"/>
              <a:t>14</a:t>
            </a:fld>
            <a:endParaRPr lang="en-US"/>
          </a:p>
        </p:txBody>
      </p:sp>
    </p:spTree>
    <p:extLst>
      <p:ext uri="{BB962C8B-B14F-4D97-AF65-F5344CB8AC3E}">
        <p14:creationId xmlns:p14="http://schemas.microsoft.com/office/powerpoint/2010/main" val="808158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characteristics of an asteroid while the students record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15</a:t>
            </a:fld>
            <a:endParaRPr lang="en-US"/>
          </a:p>
        </p:txBody>
      </p:sp>
    </p:spTree>
    <p:extLst>
      <p:ext uri="{BB962C8B-B14F-4D97-AF65-F5344CB8AC3E}">
        <p14:creationId xmlns:p14="http://schemas.microsoft.com/office/powerpoint/2010/main" val="3239611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characteristics of an asteroid while the students record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16</a:t>
            </a:fld>
            <a:endParaRPr lang="en-US"/>
          </a:p>
        </p:txBody>
      </p:sp>
    </p:spTree>
    <p:extLst>
      <p:ext uri="{BB962C8B-B14F-4D97-AF65-F5344CB8AC3E}">
        <p14:creationId xmlns:p14="http://schemas.microsoft.com/office/powerpoint/2010/main" val="1325786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image to</a:t>
            </a:r>
            <a:r>
              <a:rPr lang="en-US" baseline="0" dirty="0"/>
              <a:t> reinforce the location of asteroids.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17</a:t>
            </a:fld>
            <a:endParaRPr lang="en-US"/>
          </a:p>
        </p:txBody>
      </p:sp>
    </p:spTree>
    <p:extLst>
      <p:ext uri="{BB962C8B-B14F-4D97-AF65-F5344CB8AC3E}">
        <p14:creationId xmlns:p14="http://schemas.microsoft.com/office/powerpoint/2010/main" val="82011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image to reinforce</a:t>
            </a:r>
            <a:r>
              <a:rPr lang="en-US" baseline="0" dirty="0"/>
              <a:t> the characteristics of a comet, asteroid, and a meteor.</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18</a:t>
            </a:fld>
            <a:endParaRPr lang="en-US"/>
          </a:p>
        </p:txBody>
      </p:sp>
    </p:spTree>
    <p:extLst>
      <p:ext uri="{BB962C8B-B14F-4D97-AF65-F5344CB8AC3E}">
        <p14:creationId xmlns:p14="http://schemas.microsoft.com/office/powerpoint/2010/main" val="811459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F1F98-1CA1-483D-B4F0-5FCFE1A31870}" type="slidenum">
              <a:rPr lang="en-US" smtClean="0"/>
              <a:t>19</a:t>
            </a:fld>
            <a:endParaRPr lang="en-US"/>
          </a:p>
        </p:txBody>
      </p:sp>
    </p:spTree>
    <p:extLst>
      <p:ext uri="{BB962C8B-B14F-4D97-AF65-F5344CB8AC3E}">
        <p14:creationId xmlns:p14="http://schemas.microsoft.com/office/powerpoint/2010/main" val="112861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introduce the essential question</a:t>
            </a:r>
            <a:r>
              <a:rPr lang="en-US" baseline="0" dirty="0"/>
              <a:t>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2</a:t>
            </a:fld>
            <a:endParaRPr lang="en-US"/>
          </a:p>
        </p:txBody>
      </p:sp>
    </p:spTree>
    <p:extLst>
      <p:ext uri="{BB962C8B-B14F-4D97-AF65-F5344CB8AC3E}">
        <p14:creationId xmlns:p14="http://schemas.microsoft.com/office/powerpoint/2010/main" val="4014820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slide to go over the information ONLY AFTER the teacher</a:t>
            </a:r>
            <a:r>
              <a:rPr lang="en-US" baseline="0" dirty="0"/>
              <a:t> has viewed student responses to determine student mastery of the concepts.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20</a:t>
            </a:fld>
            <a:endParaRPr lang="en-US"/>
          </a:p>
        </p:txBody>
      </p:sp>
    </p:spTree>
    <p:extLst>
      <p:ext uri="{BB962C8B-B14F-4D97-AF65-F5344CB8AC3E}">
        <p14:creationId xmlns:p14="http://schemas.microsoft.com/office/powerpoint/2010/main" val="3492715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slide to</a:t>
            </a:r>
            <a:r>
              <a:rPr lang="en-US" baseline="0" dirty="0"/>
              <a:t> allow students to make sure they have the correct information in their </a:t>
            </a:r>
            <a:r>
              <a:rPr lang="en-US" baseline="0"/>
              <a:t>graphic organizer.</a:t>
            </a:r>
            <a:endParaRPr lang="en-US"/>
          </a:p>
        </p:txBody>
      </p:sp>
      <p:sp>
        <p:nvSpPr>
          <p:cNvPr id="4" name="Slide Number Placeholder 3"/>
          <p:cNvSpPr>
            <a:spLocks noGrp="1"/>
          </p:cNvSpPr>
          <p:nvPr>
            <p:ph type="sldNum" sz="quarter" idx="10"/>
          </p:nvPr>
        </p:nvSpPr>
        <p:spPr/>
        <p:txBody>
          <a:bodyPr/>
          <a:lstStyle/>
          <a:p>
            <a:fld id="{B9DF1F98-1CA1-483D-B4F0-5FCFE1A31870}" type="slidenum">
              <a:rPr lang="en-US" smtClean="0"/>
              <a:t>21</a:t>
            </a:fld>
            <a:endParaRPr lang="en-US"/>
          </a:p>
        </p:txBody>
      </p:sp>
    </p:spTree>
    <p:extLst>
      <p:ext uri="{BB962C8B-B14F-4D97-AF65-F5344CB8AC3E}">
        <p14:creationId xmlns:p14="http://schemas.microsoft.com/office/powerpoint/2010/main" val="384602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give each student a copy of the graphic organizer to record important information during the lesson.</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3</a:t>
            </a:fld>
            <a:endParaRPr lang="en-US"/>
          </a:p>
        </p:txBody>
      </p:sp>
    </p:spTree>
    <p:extLst>
      <p:ext uri="{BB962C8B-B14F-4D97-AF65-F5344CB8AC3E}">
        <p14:creationId xmlns:p14="http://schemas.microsoft.com/office/powerpoint/2010/main" val="576960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F1F98-1CA1-483D-B4F0-5FCFE1A31870}" type="slidenum">
              <a:rPr lang="en-US" smtClean="0"/>
              <a:t>4</a:t>
            </a:fld>
            <a:endParaRPr lang="en-US"/>
          </a:p>
        </p:txBody>
      </p:sp>
    </p:spTree>
    <p:extLst>
      <p:ext uri="{BB962C8B-B14F-4D97-AF65-F5344CB8AC3E}">
        <p14:creationId xmlns:p14="http://schemas.microsoft.com/office/powerpoint/2010/main" val="8317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F1F98-1CA1-483D-B4F0-5FCFE1A31870}" type="slidenum">
              <a:rPr lang="en-US" smtClean="0"/>
              <a:t>5</a:t>
            </a:fld>
            <a:endParaRPr lang="en-US"/>
          </a:p>
        </p:txBody>
      </p:sp>
    </p:spTree>
    <p:extLst>
      <p:ext uri="{BB962C8B-B14F-4D97-AF65-F5344CB8AC3E}">
        <p14:creationId xmlns:p14="http://schemas.microsoft.com/office/powerpoint/2010/main" val="378816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a:t>
            </a:r>
            <a:r>
              <a:rPr lang="en-US" baseline="0" dirty="0"/>
              <a:t> present the characteristics of a comet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6</a:t>
            </a:fld>
            <a:endParaRPr lang="en-US"/>
          </a:p>
        </p:txBody>
      </p:sp>
    </p:spTree>
    <p:extLst>
      <p:ext uri="{BB962C8B-B14F-4D97-AF65-F5344CB8AC3E}">
        <p14:creationId xmlns:p14="http://schemas.microsoft.com/office/powerpoint/2010/main" val="345215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a:t>
            </a:r>
            <a:r>
              <a:rPr lang="en-US" baseline="0" dirty="0"/>
              <a:t> the characteristic of a comet while the students record the information on their notes. The teacher should show the animation of a comet traveling in the solar system to reinforce the concepts.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7</a:t>
            </a:fld>
            <a:endParaRPr lang="en-US"/>
          </a:p>
        </p:txBody>
      </p:sp>
    </p:spTree>
    <p:extLst>
      <p:ext uri="{BB962C8B-B14F-4D97-AF65-F5344CB8AC3E}">
        <p14:creationId xmlns:p14="http://schemas.microsoft.com/office/powerpoint/2010/main" val="381319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characteristics of a comet while the students record the information on their notes. The teacher should show the animations of a comet traveling in the solar system to reinforce the concepts.</a:t>
            </a:r>
          </a:p>
        </p:txBody>
      </p:sp>
      <p:sp>
        <p:nvSpPr>
          <p:cNvPr id="4" name="Slide Number Placeholder 3"/>
          <p:cNvSpPr>
            <a:spLocks noGrp="1"/>
          </p:cNvSpPr>
          <p:nvPr>
            <p:ph type="sldNum" sz="quarter" idx="10"/>
          </p:nvPr>
        </p:nvSpPr>
        <p:spPr/>
        <p:txBody>
          <a:bodyPr/>
          <a:lstStyle/>
          <a:p>
            <a:fld id="{B9DF1F98-1CA1-483D-B4F0-5FCFE1A31870}" type="slidenum">
              <a:rPr lang="en-US" smtClean="0"/>
              <a:t>8</a:t>
            </a:fld>
            <a:endParaRPr lang="en-US"/>
          </a:p>
        </p:txBody>
      </p:sp>
    </p:spTree>
    <p:extLst>
      <p:ext uri="{BB962C8B-B14F-4D97-AF65-F5344CB8AC3E}">
        <p14:creationId xmlns:p14="http://schemas.microsoft.com/office/powerpoint/2010/main" val="396167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a:t>
            </a:r>
          </a:p>
        </p:txBody>
      </p:sp>
      <p:sp>
        <p:nvSpPr>
          <p:cNvPr id="4" name="Slide Number Placeholder 3"/>
          <p:cNvSpPr>
            <a:spLocks noGrp="1"/>
          </p:cNvSpPr>
          <p:nvPr>
            <p:ph type="sldNum" sz="quarter" idx="10"/>
          </p:nvPr>
        </p:nvSpPr>
        <p:spPr/>
        <p:txBody>
          <a:bodyPr/>
          <a:lstStyle/>
          <a:p>
            <a:fld id="{B9DF1F98-1CA1-483D-B4F0-5FCFE1A31870}" type="slidenum">
              <a:rPr lang="en-US" smtClean="0"/>
              <a:t>9</a:t>
            </a:fld>
            <a:endParaRPr lang="en-US"/>
          </a:p>
        </p:txBody>
      </p:sp>
    </p:spTree>
    <p:extLst>
      <p:ext uri="{BB962C8B-B14F-4D97-AF65-F5344CB8AC3E}">
        <p14:creationId xmlns:p14="http://schemas.microsoft.com/office/powerpoint/2010/main" val="186421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9698" name="Group 2"/>
          <p:cNvGrpSpPr>
            <a:grpSpLocks/>
          </p:cNvGrpSpPr>
          <p:nvPr/>
        </p:nvGrpSpPr>
        <p:grpSpPr bwMode="auto">
          <a:xfrm>
            <a:off x="-6350" y="20638"/>
            <a:ext cx="9144000" cy="6858000"/>
            <a:chOff x="0" y="0"/>
            <a:chExt cx="5760" cy="4320"/>
          </a:xfrm>
        </p:grpSpPr>
        <p:sp>
          <p:nvSpPr>
            <p:cNvPr id="29699"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01"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9702" name="Group 6"/>
          <p:cNvGrpSpPr>
            <a:grpSpLocks/>
          </p:cNvGrpSpPr>
          <p:nvPr/>
        </p:nvGrpSpPr>
        <p:grpSpPr bwMode="auto">
          <a:xfrm>
            <a:off x="-1588" y="6034088"/>
            <a:ext cx="7845426" cy="850900"/>
            <a:chOff x="0" y="3792"/>
            <a:chExt cx="4942" cy="536"/>
          </a:xfrm>
        </p:grpSpPr>
        <p:sp>
          <p:nvSpPr>
            <p:cNvPr id="2970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9704" name="Group 8"/>
            <p:cNvGrpSpPr>
              <a:grpSpLocks/>
            </p:cNvGrpSpPr>
            <p:nvPr userDrawn="1"/>
          </p:nvGrpSpPr>
          <p:grpSpPr bwMode="auto">
            <a:xfrm>
              <a:off x="2486" y="3792"/>
              <a:ext cx="2456" cy="536"/>
              <a:chOff x="2486" y="3792"/>
              <a:chExt cx="2456" cy="536"/>
            </a:xfrm>
          </p:grpSpPr>
          <p:sp>
            <p:nvSpPr>
              <p:cNvPr id="29705"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6"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7"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8"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9"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1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9711" name="Group 15"/>
          <p:cNvGrpSpPr>
            <a:grpSpLocks/>
          </p:cNvGrpSpPr>
          <p:nvPr/>
        </p:nvGrpSpPr>
        <p:grpSpPr bwMode="auto">
          <a:xfrm>
            <a:off x="627063" y="6021388"/>
            <a:ext cx="5684837" cy="849312"/>
            <a:chOff x="395" y="3793"/>
            <a:chExt cx="3581" cy="535"/>
          </a:xfrm>
        </p:grpSpPr>
        <p:sp>
          <p:nvSpPr>
            <p:cNvPr id="29712"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3"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4"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5"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6"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7"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18"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a:t>Click to edit Master title style</a:t>
            </a:r>
          </a:p>
        </p:txBody>
      </p:sp>
      <p:sp>
        <p:nvSpPr>
          <p:cNvPr id="2971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a:t>Click to edit Master subtitle style</a:t>
            </a:r>
          </a:p>
        </p:txBody>
      </p:sp>
      <p:sp>
        <p:nvSpPr>
          <p:cNvPr id="29720" name="Rectangle 24"/>
          <p:cNvSpPr>
            <a:spLocks noGrp="1" noChangeArrowheads="1"/>
          </p:cNvSpPr>
          <p:nvPr>
            <p:ph type="dt" sz="quarter" idx="2"/>
          </p:nvPr>
        </p:nvSpPr>
        <p:spPr/>
        <p:txBody>
          <a:bodyPr/>
          <a:lstStyle>
            <a:lvl1pPr>
              <a:defRPr/>
            </a:lvl1pPr>
          </a:lstStyle>
          <a:p>
            <a:endParaRPr lang="en-US" altLang="en-US"/>
          </a:p>
        </p:txBody>
      </p:sp>
      <p:sp>
        <p:nvSpPr>
          <p:cNvPr id="29721" name="Rectangle 25"/>
          <p:cNvSpPr>
            <a:spLocks noGrp="1" noChangeArrowheads="1"/>
          </p:cNvSpPr>
          <p:nvPr>
            <p:ph type="sldNum" sz="quarter" idx="4"/>
          </p:nvPr>
        </p:nvSpPr>
        <p:spPr/>
        <p:txBody>
          <a:bodyPr/>
          <a:lstStyle>
            <a:lvl1pPr>
              <a:defRPr/>
            </a:lvl1pPr>
          </a:lstStyle>
          <a:p>
            <a:fld id="{93409316-67B7-43E9-BD12-69568B1026D3}" type="slidenum">
              <a:rPr lang="en-US" altLang="en-US"/>
              <a:pPr/>
              <a:t>‹#›</a:t>
            </a:fld>
            <a:endParaRPr lang="en-US" altLang="en-US"/>
          </a:p>
        </p:txBody>
      </p:sp>
      <p:sp>
        <p:nvSpPr>
          <p:cNvPr id="29722" name="Rectangle 26"/>
          <p:cNvSpPr>
            <a:spLocks noGrp="1" noChangeArrowheads="1"/>
          </p:cNvSpPr>
          <p:nvPr>
            <p:ph type="ftr" sz="quarter" idx="3"/>
          </p:nvPr>
        </p:nvSpPr>
        <p:spPr/>
        <p:txBody>
          <a:bodyPr/>
          <a:lstStyle>
            <a:lvl1pPr>
              <a:defRPr/>
            </a:lvl1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9718"/>
                                        </p:tgtEl>
                                        <p:attrNameLst>
                                          <p:attrName>style.visibility</p:attrName>
                                        </p:attrNameLst>
                                      </p:cBhvr>
                                      <p:to>
                                        <p:strVal val="visible"/>
                                      </p:to>
                                    </p:set>
                                    <p:anim calcmode="lin" valueType="num">
                                      <p:cBhvr>
                                        <p:cTn id="7" dur="2000" fill="hold"/>
                                        <p:tgtEl>
                                          <p:spTgt spid="29718"/>
                                        </p:tgtEl>
                                        <p:attrNameLst>
                                          <p:attrName>ppt_w</p:attrName>
                                        </p:attrNameLst>
                                      </p:cBhvr>
                                      <p:tavLst>
                                        <p:tav tm="0">
                                          <p:val>
                                            <p:strVal val="#ppt_w*2.5"/>
                                          </p:val>
                                        </p:tav>
                                        <p:tav tm="100000">
                                          <p:val>
                                            <p:strVal val="#ppt_w"/>
                                          </p:val>
                                        </p:tav>
                                      </p:tavLst>
                                    </p:anim>
                                    <p:anim calcmode="lin" valueType="num">
                                      <p:cBhvr>
                                        <p:cTn id="8" dur="2000" fill="hold"/>
                                        <p:tgtEl>
                                          <p:spTgt spid="29718"/>
                                        </p:tgtEl>
                                        <p:attrNameLst>
                                          <p:attrName>ppt_h</p:attrName>
                                        </p:attrNameLst>
                                      </p:cBhvr>
                                      <p:tavLst>
                                        <p:tav tm="0">
                                          <p:val>
                                            <p:strVal val="#ppt_h"/>
                                          </p:val>
                                        </p:tav>
                                        <p:tav tm="100000">
                                          <p:val>
                                            <p:strVal val="#ppt_h"/>
                                          </p:val>
                                        </p:tav>
                                      </p:tavLst>
                                    </p:anim>
                                    <p:anim calcmode="lin" valueType="num">
                                      <p:cBhvr>
                                        <p:cTn id="9" dur="2000" fill="hold"/>
                                        <p:tgtEl>
                                          <p:spTgt spid="2971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971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97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719">
                                            <p:txEl>
                                              <p:pRg st="0" end="0"/>
                                            </p:txEl>
                                          </p:spTgt>
                                        </p:tgtEl>
                                        <p:attrNameLst>
                                          <p:attrName>style.visibility</p:attrName>
                                        </p:attrNameLst>
                                      </p:cBhvr>
                                      <p:to>
                                        <p:strVal val="visible"/>
                                      </p:to>
                                    </p:set>
                                    <p:animEffect transition="in" filter="wipe(left)">
                                      <p:cBhvr>
                                        <p:cTn id="16" dur="500"/>
                                        <p:tgtEl>
                                          <p:spTgt spid="297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8" grpId="0"/>
      <p:bldP spid="29719" grpId="0" build="p">
        <p:tmplLst>
          <p:tmpl lvl="1">
            <p:tnLst>
              <p:par>
                <p:cTn presetID="22" presetClass="entr" presetSubtype="8" fill="hold" nodeType="clickEffect">
                  <p:stCondLst>
                    <p:cond delay="0"/>
                  </p:stCondLst>
                  <p:childTnLst>
                    <p:set>
                      <p:cBhvr>
                        <p:cTn dur="1" fill="hold">
                          <p:stCondLst>
                            <p:cond delay="0"/>
                          </p:stCondLst>
                        </p:cTn>
                        <p:tgtEl>
                          <p:spTgt spid="29719"/>
                        </p:tgtEl>
                        <p:attrNameLst>
                          <p:attrName>style.visibility</p:attrName>
                        </p:attrNameLst>
                      </p:cBhvr>
                      <p:to>
                        <p:strVal val="visible"/>
                      </p:to>
                    </p:set>
                    <p:animEffect transition="in" filter="wipe(left)">
                      <p:cBhvr>
                        <p:cTn dur="500"/>
                        <p:tgtEl>
                          <p:spTgt spid="2971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66C398-AE98-4CD4-ADD9-6E3DF224922F}" type="slidenum">
              <a:rPr lang="en-US" altLang="en-US"/>
              <a:pPr/>
              <a:t>‹#›</a:t>
            </a:fld>
            <a:endParaRPr lang="en-US" altLang="en-US"/>
          </a:p>
        </p:txBody>
      </p:sp>
    </p:spTree>
    <p:extLst>
      <p:ext uri="{BB962C8B-B14F-4D97-AF65-F5344CB8AC3E}">
        <p14:creationId xmlns:p14="http://schemas.microsoft.com/office/powerpoint/2010/main" val="34969764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F72670-CAC1-4E4C-8434-9110DF7DC845}" type="slidenum">
              <a:rPr lang="en-US" altLang="en-US"/>
              <a:pPr/>
              <a:t>‹#›</a:t>
            </a:fld>
            <a:endParaRPr lang="en-US" altLang="en-US"/>
          </a:p>
        </p:txBody>
      </p:sp>
    </p:spTree>
    <p:extLst>
      <p:ext uri="{BB962C8B-B14F-4D97-AF65-F5344CB8AC3E}">
        <p14:creationId xmlns:p14="http://schemas.microsoft.com/office/powerpoint/2010/main" val="12155695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33EBB3F-E139-45BD-A60C-9AC258ACBC67}" type="slidenum">
              <a:rPr lang="en-US" altLang="en-US"/>
              <a:pPr/>
              <a:t>‹#›</a:t>
            </a:fld>
            <a:endParaRPr lang="en-US" altLang="en-US"/>
          </a:p>
        </p:txBody>
      </p:sp>
    </p:spTree>
    <p:extLst>
      <p:ext uri="{BB962C8B-B14F-4D97-AF65-F5344CB8AC3E}">
        <p14:creationId xmlns:p14="http://schemas.microsoft.com/office/powerpoint/2010/main" val="34432990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243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52AA056-D811-4D51-899C-C9289A5F5100}" type="slidenum">
              <a:rPr lang="en-US" altLang="en-US"/>
              <a:pPr/>
              <a:t>‹#›</a:t>
            </a:fld>
            <a:endParaRPr lang="en-US" altLang="en-US"/>
          </a:p>
        </p:txBody>
      </p:sp>
    </p:spTree>
    <p:extLst>
      <p:ext uri="{BB962C8B-B14F-4D97-AF65-F5344CB8AC3E}">
        <p14:creationId xmlns:p14="http://schemas.microsoft.com/office/powerpoint/2010/main" val="21111302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C0B254F-C849-44F0-9584-129D6EC7E602}" type="slidenum">
              <a:rPr lang="en-US" altLang="en-US"/>
              <a:pPr/>
              <a:t>‹#›</a:t>
            </a:fld>
            <a:endParaRPr lang="en-US" altLang="en-US"/>
          </a:p>
        </p:txBody>
      </p:sp>
    </p:spTree>
    <p:extLst>
      <p:ext uri="{BB962C8B-B14F-4D97-AF65-F5344CB8AC3E}">
        <p14:creationId xmlns:p14="http://schemas.microsoft.com/office/powerpoint/2010/main" val="24838787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974E5A-2CA7-4360-9498-C50ABF1CD1C9}" type="slidenum">
              <a:rPr lang="en-US" altLang="en-US"/>
              <a:pPr/>
              <a:t>‹#›</a:t>
            </a:fld>
            <a:endParaRPr lang="en-US" altLang="en-US"/>
          </a:p>
        </p:txBody>
      </p:sp>
    </p:spTree>
    <p:extLst>
      <p:ext uri="{BB962C8B-B14F-4D97-AF65-F5344CB8AC3E}">
        <p14:creationId xmlns:p14="http://schemas.microsoft.com/office/powerpoint/2010/main" val="24164118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8E2D1D9-61C8-45DC-A1AD-52BABEFB6C07}" type="slidenum">
              <a:rPr lang="en-US" altLang="en-US"/>
              <a:pPr/>
              <a:t>‹#›</a:t>
            </a:fld>
            <a:endParaRPr lang="en-US" altLang="en-US"/>
          </a:p>
        </p:txBody>
      </p:sp>
    </p:spTree>
    <p:extLst>
      <p:ext uri="{BB962C8B-B14F-4D97-AF65-F5344CB8AC3E}">
        <p14:creationId xmlns:p14="http://schemas.microsoft.com/office/powerpoint/2010/main" val="37230523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DF7923E-BE02-4657-A961-B479EE684D9F}" type="slidenum">
              <a:rPr lang="en-US" altLang="en-US"/>
              <a:pPr/>
              <a:t>‹#›</a:t>
            </a:fld>
            <a:endParaRPr lang="en-US" altLang="en-US"/>
          </a:p>
        </p:txBody>
      </p:sp>
    </p:spTree>
    <p:extLst>
      <p:ext uri="{BB962C8B-B14F-4D97-AF65-F5344CB8AC3E}">
        <p14:creationId xmlns:p14="http://schemas.microsoft.com/office/powerpoint/2010/main" val="2017607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DD43439-B6FA-42A5-8F39-2BF478F84FFC}" type="slidenum">
              <a:rPr lang="en-US" altLang="en-US"/>
              <a:pPr/>
              <a:t>‹#›</a:t>
            </a:fld>
            <a:endParaRPr lang="en-US" altLang="en-US"/>
          </a:p>
        </p:txBody>
      </p:sp>
    </p:spTree>
    <p:extLst>
      <p:ext uri="{BB962C8B-B14F-4D97-AF65-F5344CB8AC3E}">
        <p14:creationId xmlns:p14="http://schemas.microsoft.com/office/powerpoint/2010/main" val="10483542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914E4E3-249E-408C-932C-30AF91D88C5C}" type="slidenum">
              <a:rPr lang="en-US" altLang="en-US"/>
              <a:pPr/>
              <a:t>‹#›</a:t>
            </a:fld>
            <a:endParaRPr lang="en-US" altLang="en-US"/>
          </a:p>
        </p:txBody>
      </p:sp>
    </p:spTree>
    <p:extLst>
      <p:ext uri="{BB962C8B-B14F-4D97-AF65-F5344CB8AC3E}">
        <p14:creationId xmlns:p14="http://schemas.microsoft.com/office/powerpoint/2010/main" val="38988519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00B3F6-25C3-40BB-9AE2-00E3AEC52571}" type="slidenum">
              <a:rPr lang="en-US" altLang="en-US"/>
              <a:pPr/>
              <a:t>‹#›</a:t>
            </a:fld>
            <a:endParaRPr lang="en-US" altLang="en-US"/>
          </a:p>
        </p:txBody>
      </p:sp>
    </p:spTree>
    <p:extLst>
      <p:ext uri="{BB962C8B-B14F-4D97-AF65-F5344CB8AC3E}">
        <p14:creationId xmlns:p14="http://schemas.microsoft.com/office/powerpoint/2010/main" val="28050966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A2D5752-419B-4973-8FE3-F834CA748FAD}" type="slidenum">
              <a:rPr lang="en-US" altLang="en-US"/>
              <a:pPr/>
              <a:t>‹#›</a:t>
            </a:fld>
            <a:endParaRPr lang="en-US" altLang="en-US"/>
          </a:p>
        </p:txBody>
      </p:sp>
    </p:spTree>
    <p:extLst>
      <p:ext uri="{BB962C8B-B14F-4D97-AF65-F5344CB8AC3E}">
        <p14:creationId xmlns:p14="http://schemas.microsoft.com/office/powerpoint/2010/main" val="26318358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9144000" cy="6858000"/>
            <a:chOff x="0" y="0"/>
            <a:chExt cx="5760" cy="4320"/>
          </a:xfrm>
        </p:grpSpPr>
        <p:sp>
          <p:nvSpPr>
            <p:cNvPr id="2867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7"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678" name="Group 6"/>
          <p:cNvGrpSpPr>
            <a:grpSpLocks/>
          </p:cNvGrpSpPr>
          <p:nvPr/>
        </p:nvGrpSpPr>
        <p:grpSpPr bwMode="auto">
          <a:xfrm>
            <a:off x="0" y="6019800"/>
            <a:ext cx="7848600" cy="857250"/>
            <a:chOff x="0" y="3792"/>
            <a:chExt cx="4944" cy="540"/>
          </a:xfrm>
        </p:grpSpPr>
        <p:sp>
          <p:nvSpPr>
            <p:cNvPr id="2867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680" name="Group 8"/>
            <p:cNvGrpSpPr>
              <a:grpSpLocks/>
            </p:cNvGrpSpPr>
            <p:nvPr userDrawn="1"/>
          </p:nvGrpSpPr>
          <p:grpSpPr bwMode="auto">
            <a:xfrm>
              <a:off x="2486" y="3792"/>
              <a:ext cx="2458" cy="540"/>
              <a:chOff x="2486" y="3792"/>
              <a:chExt cx="2458" cy="540"/>
            </a:xfrm>
          </p:grpSpPr>
          <p:sp>
            <p:nvSpPr>
              <p:cNvPr id="28681"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2"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3"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4"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5"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86"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87" name="Group 15"/>
          <p:cNvGrpSpPr>
            <a:grpSpLocks/>
          </p:cNvGrpSpPr>
          <p:nvPr/>
        </p:nvGrpSpPr>
        <p:grpSpPr bwMode="auto">
          <a:xfrm>
            <a:off x="627063" y="6021388"/>
            <a:ext cx="5684837" cy="849312"/>
            <a:chOff x="395" y="3793"/>
            <a:chExt cx="3581" cy="535"/>
          </a:xfrm>
        </p:grpSpPr>
        <p:sp>
          <p:nvSpPr>
            <p:cNvPr id="28688"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9"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0"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1"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2"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3"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94"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695"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96"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28697"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28698"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3DC53FE0-3A11-424A-B746-B9FB114356B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8694"/>
                                        </p:tgtEl>
                                        <p:attrNameLst>
                                          <p:attrName>style.visibility</p:attrName>
                                        </p:attrNameLst>
                                      </p:cBhvr>
                                      <p:to>
                                        <p:strVal val="visible"/>
                                      </p:to>
                                    </p:set>
                                    <p:anim calcmode="lin" valueType="num">
                                      <p:cBhvr>
                                        <p:cTn id="7" dur="1000" fill="hold"/>
                                        <p:tgtEl>
                                          <p:spTgt spid="28694"/>
                                        </p:tgtEl>
                                        <p:attrNameLst>
                                          <p:attrName>ppt_w</p:attrName>
                                        </p:attrNameLst>
                                      </p:cBhvr>
                                      <p:tavLst>
                                        <p:tav tm="0">
                                          <p:val>
                                            <p:strVal val="#ppt_w*2.5"/>
                                          </p:val>
                                        </p:tav>
                                        <p:tav tm="100000">
                                          <p:val>
                                            <p:strVal val="#ppt_w"/>
                                          </p:val>
                                        </p:tav>
                                      </p:tavLst>
                                    </p:anim>
                                    <p:anim calcmode="lin" valueType="num">
                                      <p:cBhvr>
                                        <p:cTn id="8" dur="1000" fill="hold"/>
                                        <p:tgtEl>
                                          <p:spTgt spid="28694"/>
                                        </p:tgtEl>
                                        <p:attrNameLst>
                                          <p:attrName>ppt_h</p:attrName>
                                        </p:attrNameLst>
                                      </p:cBhvr>
                                      <p:tavLst>
                                        <p:tav tm="0">
                                          <p:val>
                                            <p:strVal val="#ppt_h"/>
                                          </p:val>
                                        </p:tav>
                                        <p:tav tm="100000">
                                          <p:val>
                                            <p:strVal val="#ppt_h"/>
                                          </p:val>
                                        </p:tav>
                                      </p:tavLst>
                                    </p:anim>
                                    <p:anim calcmode="lin" valueType="num">
                                      <p:cBhvr>
                                        <p:cTn id="9" dur="1000" fill="hold"/>
                                        <p:tgtEl>
                                          <p:spTgt spid="28694"/>
                                        </p:tgtEl>
                                        <p:attrNameLst>
                                          <p:attrName>ppt_x</p:attrName>
                                        </p:attrNameLst>
                                      </p:cBhvr>
                                      <p:tavLst>
                                        <p:tav tm="0">
                                          <p:val>
                                            <p:strVal val="#ppt_x-.2"/>
                                          </p:val>
                                        </p:tav>
                                        <p:tav tm="50000">
                                          <p:val>
                                            <p:strVal val="#ppt_x+.1"/>
                                          </p:val>
                                        </p:tav>
                                        <p:tav tm="100000">
                                          <p:val>
                                            <p:strVal val="#ppt_x"/>
                                          </p:val>
                                        </p:tav>
                                      </p:tavLst>
                                    </p:anim>
                                    <p:anim calcmode="lin" valueType="num">
                                      <p:cBhvr>
                                        <p:cTn id="10" dur="1000" fill="hold"/>
                                        <p:tgtEl>
                                          <p:spTgt spid="28694"/>
                                        </p:tgtEl>
                                        <p:attrNameLst>
                                          <p:attrName>ppt_y</p:attrName>
                                        </p:attrNameLst>
                                      </p:cBhvr>
                                      <p:tavLst>
                                        <p:tav tm="0">
                                          <p:val>
                                            <p:strVal val="#ppt_y+1"/>
                                          </p:val>
                                        </p:tav>
                                        <p:tav tm="50000">
                                          <p:val>
                                            <p:strVal val="#ppt_y+.5"/>
                                          </p:val>
                                        </p:tav>
                                        <p:tav tm="100000">
                                          <p:val>
                                            <p:strVal val="#ppt_y"/>
                                          </p:val>
                                        </p:tav>
                                      </p:tavLst>
                                    </p:anim>
                                    <p:animEffect transition="in" filter="fade">
                                      <p:cBhvr>
                                        <p:cTn id="11" dur="1000"/>
                                        <p:tgtEl>
                                          <p:spTgt spid="286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695">
                                            <p:txEl>
                                              <p:pRg st="0" end="0"/>
                                            </p:txEl>
                                          </p:spTgt>
                                        </p:tgtEl>
                                        <p:attrNameLst>
                                          <p:attrName>style.visibility</p:attrName>
                                        </p:attrNameLst>
                                      </p:cBhvr>
                                      <p:to>
                                        <p:strVal val="visible"/>
                                      </p:to>
                                    </p:set>
                                    <p:animEffect transition="in" filter="wipe(left)">
                                      <p:cBhvr>
                                        <p:cTn id="16" dur="1000"/>
                                        <p:tgtEl>
                                          <p:spTgt spid="28695">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695">
                                            <p:txEl>
                                              <p:pRg st="1" end="1"/>
                                            </p:txEl>
                                          </p:spTgt>
                                        </p:tgtEl>
                                        <p:attrNameLst>
                                          <p:attrName>style.visibility</p:attrName>
                                        </p:attrNameLst>
                                      </p:cBhvr>
                                      <p:to>
                                        <p:strVal val="visible"/>
                                      </p:to>
                                    </p:set>
                                    <p:animEffect transition="in" filter="wipe(left)">
                                      <p:cBhvr>
                                        <p:cTn id="19" dur="1000"/>
                                        <p:tgtEl>
                                          <p:spTgt spid="28695">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695">
                                            <p:txEl>
                                              <p:pRg st="2" end="2"/>
                                            </p:txEl>
                                          </p:spTgt>
                                        </p:tgtEl>
                                        <p:attrNameLst>
                                          <p:attrName>style.visibility</p:attrName>
                                        </p:attrNameLst>
                                      </p:cBhvr>
                                      <p:to>
                                        <p:strVal val="visible"/>
                                      </p:to>
                                    </p:set>
                                    <p:animEffect transition="in" filter="wipe(left)">
                                      <p:cBhvr>
                                        <p:cTn id="22" dur="1000"/>
                                        <p:tgtEl>
                                          <p:spTgt spid="28695">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695">
                                            <p:txEl>
                                              <p:pRg st="3" end="3"/>
                                            </p:txEl>
                                          </p:spTgt>
                                        </p:tgtEl>
                                        <p:attrNameLst>
                                          <p:attrName>style.visibility</p:attrName>
                                        </p:attrNameLst>
                                      </p:cBhvr>
                                      <p:to>
                                        <p:strVal val="visible"/>
                                      </p:to>
                                    </p:set>
                                    <p:animEffect transition="in" filter="wipe(left)">
                                      <p:cBhvr>
                                        <p:cTn id="25" dur="1000"/>
                                        <p:tgtEl>
                                          <p:spTgt spid="28695">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695">
                                            <p:txEl>
                                              <p:pRg st="4" end="4"/>
                                            </p:txEl>
                                          </p:spTgt>
                                        </p:tgtEl>
                                        <p:attrNameLst>
                                          <p:attrName>style.visibility</p:attrName>
                                        </p:attrNameLst>
                                      </p:cBhvr>
                                      <p:to>
                                        <p:strVal val="visible"/>
                                      </p:to>
                                    </p:set>
                                    <p:animEffect transition="in" filter="wipe(left)">
                                      <p:cBhvr>
                                        <p:cTn id="28" dur="1000"/>
                                        <p:tgtEl>
                                          <p:spTgt spid="286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4" grpId="0"/>
      <p:bldP spid="28695" grpId="0" build="p">
        <p:tmplLst>
          <p:tmpl lvl="1">
            <p:tnLst>
              <p:par>
                <p:cTn presetID="22" presetClass="entr" presetSubtype="8" fill="hold" nodeType="click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229600" cy="5334000"/>
          </a:xfrm>
        </p:spPr>
        <p:txBody>
          <a:bodyPr/>
          <a:lstStyle/>
          <a:p>
            <a:r>
              <a:rPr lang="en-US" altLang="en-US" sz="6600" dirty="0"/>
              <a:t>Comets, Meteors, and Asteroids </a:t>
            </a:r>
            <a:br>
              <a:rPr lang="en-US" altLang="en-US" sz="6600" dirty="0"/>
            </a:br>
            <a:r>
              <a:rPr lang="en-US" altLang="en-US" sz="6600" dirty="0"/>
              <a:t>in the Solar System </a:t>
            </a:r>
            <a:br>
              <a:rPr lang="en-US" altLang="en-US" sz="6600" dirty="0"/>
            </a:br>
            <a:endParaRPr lang="en-US" altLang="en-US" sz="6600" dirty="0"/>
          </a:p>
        </p:txBody>
      </p:sp>
      <p:pic>
        <p:nvPicPr>
          <p:cNvPr id="3" name="Picture 2">
            <a:extLst>
              <a:ext uri="{FF2B5EF4-FFF2-40B4-BE49-F238E27FC236}">
                <a16:creationId xmlns:a16="http://schemas.microsoft.com/office/drawing/2014/main" id="{EC1B47CD-B486-4559-A3A7-317B8B84A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9144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4495800"/>
          </a:xfrm>
        </p:spPr>
        <p:txBody>
          <a:bodyPr/>
          <a:lstStyle/>
          <a:p>
            <a:r>
              <a:rPr lang="en-US" sz="6600" b="1" dirty="0"/>
              <a:t>Meteoroid, Meteor, Meteorite?</a:t>
            </a:r>
            <a:br>
              <a:rPr lang="en-US" sz="6600" b="1" dirty="0"/>
            </a:br>
            <a:br>
              <a:rPr lang="en-US" dirty="0"/>
            </a:br>
            <a:r>
              <a:rPr lang="en-US" dirty="0"/>
              <a:t>The difference is just based on where the rock is located when you are describing it.</a:t>
            </a:r>
          </a:p>
        </p:txBody>
      </p:sp>
    </p:spTree>
    <p:extLst>
      <p:ext uri="{BB962C8B-B14F-4D97-AF65-F5344CB8AC3E}">
        <p14:creationId xmlns:p14="http://schemas.microsoft.com/office/powerpoint/2010/main" val="5326964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00"/>
            </a:gs>
            <a:gs pos="100000">
              <a:srgbClr val="040404"/>
            </a:gs>
          </a:gsLst>
          <a:lin ang="5400000" scaled="1"/>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02172"/>
            <a:ext cx="9144000" cy="243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0" y="0"/>
            <a:ext cx="2057400" cy="175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590800"/>
            <a:ext cx="2514600" cy="143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90800" y="228600"/>
            <a:ext cx="5660563" cy="1077218"/>
          </a:xfrm>
          <a:prstGeom prst="rect">
            <a:avLst/>
          </a:prstGeom>
          <a:noFill/>
        </p:spPr>
        <p:txBody>
          <a:bodyPr wrap="square" rtlCol="0">
            <a:spAutoFit/>
          </a:bodyPr>
          <a:lstStyle/>
          <a:p>
            <a:pPr algn="ctr"/>
            <a:r>
              <a:rPr lang="en-US" sz="3200" dirty="0"/>
              <a:t>Meteoroid is a “space rock” that is still in space</a:t>
            </a:r>
          </a:p>
        </p:txBody>
      </p:sp>
      <p:sp>
        <p:nvSpPr>
          <p:cNvPr id="13" name="TextBox 12"/>
          <p:cNvSpPr txBox="1"/>
          <p:nvPr/>
        </p:nvSpPr>
        <p:spPr>
          <a:xfrm>
            <a:off x="32657" y="2465146"/>
            <a:ext cx="4559703" cy="2062103"/>
          </a:xfrm>
          <a:prstGeom prst="rect">
            <a:avLst/>
          </a:prstGeom>
          <a:noFill/>
        </p:spPr>
        <p:txBody>
          <a:bodyPr wrap="square" rtlCol="0">
            <a:spAutoFit/>
          </a:bodyPr>
          <a:lstStyle/>
          <a:p>
            <a:pPr algn="ctr"/>
            <a:r>
              <a:rPr lang="en-US" sz="3200" b="1" u="sng" dirty="0"/>
              <a:t>Meteor</a:t>
            </a:r>
            <a:r>
              <a:rPr lang="en-US" sz="3200" dirty="0"/>
              <a:t> is a meteoroid that burns up in the earth’s atmosphere</a:t>
            </a:r>
            <a:br>
              <a:rPr lang="en-US" sz="3200" dirty="0"/>
            </a:br>
            <a:r>
              <a:rPr lang="en-US" sz="3200" dirty="0"/>
              <a:t>(Shooting Star)</a:t>
            </a:r>
          </a:p>
        </p:txBody>
      </p:sp>
      <p:sp>
        <p:nvSpPr>
          <p:cNvPr id="14" name="TextBox 13"/>
          <p:cNvSpPr txBox="1"/>
          <p:nvPr/>
        </p:nvSpPr>
        <p:spPr>
          <a:xfrm>
            <a:off x="5029197" y="4876796"/>
            <a:ext cx="4114801" cy="1569660"/>
          </a:xfrm>
          <a:prstGeom prst="rect">
            <a:avLst/>
          </a:prstGeom>
          <a:noFill/>
        </p:spPr>
        <p:txBody>
          <a:bodyPr wrap="square" rtlCol="0">
            <a:spAutoFit/>
          </a:bodyPr>
          <a:lstStyle/>
          <a:p>
            <a:pPr algn="ctr"/>
            <a:r>
              <a:rPr lang="en-US" sz="3200" b="1" dirty="0">
                <a:solidFill>
                  <a:srgbClr val="000000"/>
                </a:solidFill>
              </a:rPr>
              <a:t>Meteorite is a meteoroid that hits</a:t>
            </a:r>
            <a:br>
              <a:rPr lang="en-US" sz="3200" b="1" dirty="0">
                <a:solidFill>
                  <a:srgbClr val="000000"/>
                </a:solidFill>
              </a:rPr>
            </a:br>
            <a:r>
              <a:rPr lang="en-US" sz="3200" b="1" dirty="0">
                <a:solidFill>
                  <a:srgbClr val="000000"/>
                </a:solidFill>
              </a:rPr>
              <a:t>the earth’s surface</a:t>
            </a:r>
          </a:p>
        </p:txBody>
      </p:sp>
      <p:sp>
        <p:nvSpPr>
          <p:cNvPr id="3" name="Left Arrow 2"/>
          <p:cNvSpPr/>
          <p:nvPr/>
        </p:nvSpPr>
        <p:spPr bwMode="auto">
          <a:xfrm>
            <a:off x="2057400" y="286603"/>
            <a:ext cx="811692" cy="519713"/>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Left Arrow 16"/>
          <p:cNvSpPr/>
          <p:nvPr/>
        </p:nvSpPr>
        <p:spPr bwMode="auto">
          <a:xfrm rot="10800000">
            <a:off x="4408008" y="3236341"/>
            <a:ext cx="811692" cy="519713"/>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513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46724">
            <a:off x="8129687" y="4499337"/>
            <a:ext cx="1090916" cy="5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0779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266" name="Picture 2" descr="http://2.bp.blogspot.com/-_zi_wtdeA_A/USHxXFX2n3I/AAAAAAAAETo/vJsEchT6q7U/s1600/earths-atmosph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6" y="685800"/>
            <a:ext cx="8926389" cy="499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665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981200"/>
          </a:xfrm>
        </p:spPr>
        <p:txBody>
          <a:bodyPr/>
          <a:lstStyle/>
          <a:p>
            <a:r>
              <a:rPr lang="en-US" dirty="0"/>
              <a:t> Meteor </a:t>
            </a:r>
          </a:p>
        </p:txBody>
      </p:sp>
      <p:pic>
        <p:nvPicPr>
          <p:cNvPr id="7170" name="Picture 2" descr="Mete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388620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751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146" name="Picture 2" descr="http://nssdc.gsfc.nasa.gov/image/planetary/asteroid/asteroid_comp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571"/>
            <a:ext cx="9220200" cy="71845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2590800"/>
            <a:ext cx="6096000" cy="1143000"/>
          </a:xfrm>
        </p:spPr>
        <p:txBody>
          <a:bodyPr/>
          <a:lstStyle/>
          <a:p>
            <a:r>
              <a:rPr lang="en-US" sz="9600" b="1" dirty="0"/>
              <a:t>Asteroids</a:t>
            </a:r>
          </a:p>
        </p:txBody>
      </p:sp>
    </p:spTree>
    <p:extLst>
      <p:ext uri="{BB962C8B-B14F-4D97-AF65-F5344CB8AC3E}">
        <p14:creationId xmlns:p14="http://schemas.microsoft.com/office/powerpoint/2010/main" val="22497197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8000" b="1" u="sng" dirty="0"/>
              <a:t>Asteroid</a:t>
            </a:r>
          </a:p>
        </p:txBody>
      </p:sp>
      <p:sp>
        <p:nvSpPr>
          <p:cNvPr id="3" name="Content Placeholder 2"/>
          <p:cNvSpPr>
            <a:spLocks noGrp="1"/>
          </p:cNvSpPr>
          <p:nvPr>
            <p:ph idx="1"/>
          </p:nvPr>
        </p:nvSpPr>
        <p:spPr>
          <a:xfrm>
            <a:off x="457200" y="1981200"/>
            <a:ext cx="8382000" cy="3048000"/>
          </a:xfrm>
        </p:spPr>
        <p:txBody>
          <a:bodyPr/>
          <a:lstStyle/>
          <a:p>
            <a:r>
              <a:rPr lang="en-US" sz="4800" dirty="0"/>
              <a:t>A piece of rock similar to the material formed into planets.</a:t>
            </a:r>
          </a:p>
          <a:p>
            <a:r>
              <a:rPr lang="en-US" sz="4800" dirty="0"/>
              <a:t>An Asteroid is smaller than a </a:t>
            </a:r>
            <a:br>
              <a:rPr lang="en-US" sz="4800" dirty="0"/>
            </a:br>
            <a:r>
              <a:rPr lang="en-US" sz="4800" dirty="0"/>
              <a:t>planet but larger than a meteoroid</a:t>
            </a:r>
          </a:p>
        </p:txBody>
      </p:sp>
    </p:spTree>
    <p:extLst>
      <p:ext uri="{BB962C8B-B14F-4D97-AF65-F5344CB8AC3E}">
        <p14:creationId xmlns:p14="http://schemas.microsoft.com/office/powerpoint/2010/main" val="761630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6600" b="1" u="sng" dirty="0"/>
              <a:t>Asteroid</a:t>
            </a:r>
          </a:p>
        </p:txBody>
      </p:sp>
      <p:sp>
        <p:nvSpPr>
          <p:cNvPr id="3" name="Content Placeholder 2"/>
          <p:cNvSpPr>
            <a:spLocks noGrp="1"/>
          </p:cNvSpPr>
          <p:nvPr>
            <p:ph idx="1"/>
          </p:nvPr>
        </p:nvSpPr>
        <p:spPr>
          <a:xfrm>
            <a:off x="228600" y="1371600"/>
            <a:ext cx="8763000" cy="4495800"/>
          </a:xfrm>
        </p:spPr>
        <p:txBody>
          <a:bodyPr/>
          <a:lstStyle/>
          <a:p>
            <a:r>
              <a:rPr lang="en-US" sz="6000" dirty="0"/>
              <a:t>Most asteroids are located in an area between the orbits of Mars and Jupiter called the Asteroid Belt.</a:t>
            </a:r>
          </a:p>
          <a:p>
            <a:pPr marL="0" indent="0">
              <a:buNone/>
            </a:pPr>
            <a:endParaRPr lang="en-US" sz="4000" dirty="0"/>
          </a:p>
        </p:txBody>
      </p:sp>
    </p:spTree>
    <p:extLst>
      <p:ext uri="{BB962C8B-B14F-4D97-AF65-F5344CB8AC3E}">
        <p14:creationId xmlns:p14="http://schemas.microsoft.com/office/powerpoint/2010/main" val="40906251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0242" name="Picture 2" descr="com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113778" cy="609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9575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4" name="Picture 2" descr="What's the difference between a comet, asteroid, meteor, meteoroid and meteor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372600" cy="701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5737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33137" y="152400"/>
            <a:ext cx="8229600" cy="1053164"/>
          </a:xfrm>
        </p:spPr>
        <p:txBody>
          <a:bodyPr/>
          <a:lstStyle/>
          <a:p>
            <a:r>
              <a:rPr lang="en-US" sz="6000" u="sng" dirty="0">
                <a:solidFill>
                  <a:schemeClr val="bg2"/>
                </a:solidFill>
                <a:effectLst/>
              </a:rPr>
              <a:t>Summarizing Strategy</a:t>
            </a:r>
          </a:p>
        </p:txBody>
      </p:sp>
      <p:sp>
        <p:nvSpPr>
          <p:cNvPr id="3" name="Subtitle 2"/>
          <p:cNvSpPr>
            <a:spLocks noGrp="1"/>
          </p:cNvSpPr>
          <p:nvPr>
            <p:ph type="subTitle" sz="quarter" idx="1"/>
          </p:nvPr>
        </p:nvSpPr>
        <p:spPr>
          <a:xfrm>
            <a:off x="280737" y="1371600"/>
            <a:ext cx="8534400" cy="2057400"/>
          </a:xfrm>
        </p:spPr>
        <p:txBody>
          <a:bodyPr/>
          <a:lstStyle/>
          <a:p>
            <a:r>
              <a:rPr lang="en-US" dirty="0">
                <a:solidFill>
                  <a:schemeClr val="bg2"/>
                </a:solidFill>
                <a:effectLst/>
              </a:rPr>
              <a:t>Complete the “After the Lesson” section of the Comets, Meteors, and Asteroids Anticipation Guide by selecting which object each statement describes.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81400"/>
            <a:ext cx="7806847"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6200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2400" y="1066800"/>
            <a:ext cx="8534400" cy="2270125"/>
          </a:xfrm>
        </p:spPr>
        <p:txBody>
          <a:bodyPr/>
          <a:lstStyle/>
          <a:p>
            <a:r>
              <a:rPr lang="en-US" sz="4800" dirty="0"/>
              <a:t>Essential Question:</a:t>
            </a:r>
            <a:br>
              <a:rPr lang="en-US" sz="4800" dirty="0"/>
            </a:br>
            <a:br>
              <a:rPr lang="en-US" sz="2400" dirty="0"/>
            </a:br>
            <a:r>
              <a:rPr lang="en-US" sz="4800" dirty="0"/>
              <a:t>What is the difference between a comet, meteor, </a:t>
            </a:r>
            <a:br>
              <a:rPr lang="en-US" sz="4800" dirty="0"/>
            </a:br>
            <a:r>
              <a:rPr lang="en-US" sz="4800" dirty="0"/>
              <a:t>and asteroid?</a:t>
            </a:r>
          </a:p>
        </p:txBody>
      </p:sp>
      <p:sp>
        <p:nvSpPr>
          <p:cNvPr id="3" name="Subtitle 2"/>
          <p:cNvSpPr>
            <a:spLocks noGrp="1"/>
          </p:cNvSpPr>
          <p:nvPr>
            <p:ph type="subTitle" sz="quarter" idx="1"/>
          </p:nvPr>
        </p:nvSpPr>
        <p:spPr>
          <a:xfrm>
            <a:off x="381000" y="4495800"/>
            <a:ext cx="8382000" cy="1295400"/>
          </a:xfrm>
        </p:spPr>
        <p:txBody>
          <a:bodyPr/>
          <a:lstStyle/>
          <a:p>
            <a:r>
              <a:rPr lang="en-US" dirty="0"/>
              <a:t>Standard S6E1f. Describe the characteristics of comets, asteroids, and meteors.</a:t>
            </a:r>
          </a:p>
        </p:txBody>
      </p:sp>
    </p:spTree>
    <p:extLst>
      <p:ext uri="{BB962C8B-B14F-4D97-AF65-F5344CB8AC3E}">
        <p14:creationId xmlns:p14="http://schemas.microsoft.com/office/powerpoint/2010/main" val="38768985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rPr>
              <a:t>teacher check</a:t>
            </a:r>
            <a:endParaRPr lang="en-US" dirty="0">
              <a:solidFill>
                <a:srgbClr val="FF0000"/>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8229600" cy="325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6858000" y="2819400"/>
            <a:ext cx="533400" cy="228600"/>
          </a:xfrm>
          <a:prstGeom prst="ellipse">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Oval 5"/>
          <p:cNvSpPr/>
          <p:nvPr/>
        </p:nvSpPr>
        <p:spPr bwMode="auto">
          <a:xfrm>
            <a:off x="7391400" y="3200400"/>
            <a:ext cx="533400" cy="228600"/>
          </a:xfrm>
          <a:prstGeom prst="ellipse">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Oval 6"/>
          <p:cNvSpPr/>
          <p:nvPr/>
        </p:nvSpPr>
        <p:spPr bwMode="auto">
          <a:xfrm>
            <a:off x="6858000" y="3962400"/>
            <a:ext cx="533400" cy="228600"/>
          </a:xfrm>
          <a:prstGeom prst="ellipse">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Oval 7"/>
          <p:cNvSpPr/>
          <p:nvPr/>
        </p:nvSpPr>
        <p:spPr bwMode="auto">
          <a:xfrm>
            <a:off x="8077200" y="3581400"/>
            <a:ext cx="533400" cy="228600"/>
          </a:xfrm>
          <a:prstGeom prst="ellipse">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Oval 8"/>
          <p:cNvSpPr/>
          <p:nvPr/>
        </p:nvSpPr>
        <p:spPr bwMode="auto">
          <a:xfrm>
            <a:off x="6858000" y="4343400"/>
            <a:ext cx="533400" cy="228600"/>
          </a:xfrm>
          <a:prstGeom prst="ellipse">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Oval 9"/>
          <p:cNvSpPr/>
          <p:nvPr/>
        </p:nvSpPr>
        <p:spPr bwMode="auto">
          <a:xfrm>
            <a:off x="7497138" y="4724400"/>
            <a:ext cx="533400" cy="228600"/>
          </a:xfrm>
          <a:prstGeom prst="ellipse">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Oval 10"/>
          <p:cNvSpPr/>
          <p:nvPr/>
        </p:nvSpPr>
        <p:spPr bwMode="auto">
          <a:xfrm>
            <a:off x="8030538" y="5105400"/>
            <a:ext cx="533400" cy="228600"/>
          </a:xfrm>
          <a:prstGeom prst="ellipse">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944515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7672"/>
            <a:ext cx="5064374" cy="665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8551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752600"/>
            <a:ext cx="4419600" cy="2819400"/>
          </a:xfrm>
        </p:spPr>
        <p:txBody>
          <a:bodyPr/>
          <a:lstStyle/>
          <a:p>
            <a:r>
              <a:rPr lang="en-US" sz="4000" dirty="0">
                <a:solidFill>
                  <a:schemeClr val="bg2"/>
                </a:solidFill>
                <a:effectLst/>
              </a:rPr>
              <a:t>Use the graphic organizer to record important information.</a:t>
            </a:r>
          </a:p>
        </p:txBody>
      </p:sp>
      <p:graphicFrame>
        <p:nvGraphicFramePr>
          <p:cNvPr id="4" name="Object 3"/>
          <p:cNvGraphicFramePr>
            <a:graphicFrameLocks noChangeAspect="1"/>
          </p:cNvGraphicFramePr>
          <p:nvPr>
            <p:extLst>
              <p:ext uri="{D42A27DB-BD31-4B8C-83A1-F6EECF244321}">
                <p14:modId xmlns:p14="http://schemas.microsoft.com/office/powerpoint/2010/main" val="2503981864"/>
              </p:ext>
            </p:extLst>
          </p:nvPr>
        </p:nvGraphicFramePr>
        <p:xfrm>
          <a:off x="4419600" y="533400"/>
          <a:ext cx="4419600" cy="5719482"/>
        </p:xfrm>
        <a:graphic>
          <a:graphicData uri="http://schemas.openxmlformats.org/presentationml/2006/ole">
            <mc:AlternateContent xmlns:mc="http://schemas.openxmlformats.org/markup-compatibility/2006">
              <mc:Choice xmlns:v="urn:schemas-microsoft-com:vml" Requires="v">
                <p:oleObj spid="_x0000_s1054"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4419600" y="533400"/>
                        <a:ext cx="4419600" cy="5719482"/>
                      </a:xfrm>
                      <a:prstGeom prst="rect">
                        <a:avLst/>
                      </a:prstGeom>
                    </p:spPr>
                  </p:pic>
                </p:oleObj>
              </mc:Fallback>
            </mc:AlternateContent>
          </a:graphicData>
        </a:graphic>
      </p:graphicFrame>
    </p:spTree>
    <p:extLst>
      <p:ext uri="{BB962C8B-B14F-4D97-AF65-F5344CB8AC3E}">
        <p14:creationId xmlns:p14="http://schemas.microsoft.com/office/powerpoint/2010/main" val="37378745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4304" y="-1212582"/>
            <a:ext cx="6858001" cy="926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55904" y="2785732"/>
            <a:ext cx="4114800" cy="1323439"/>
          </a:xfrm>
          <a:prstGeom prst="rect">
            <a:avLst/>
          </a:prstGeom>
          <a:solidFill>
            <a:schemeClr val="tx1">
              <a:alpha val="71000"/>
            </a:schemeClr>
          </a:solidFill>
          <a:ln>
            <a:solidFill>
              <a:schemeClr val="bg2"/>
            </a:solidFill>
          </a:ln>
        </p:spPr>
        <p:txBody>
          <a:bodyPr wrap="square" rtlCol="0">
            <a:spAutoFit/>
          </a:bodyPr>
          <a:lstStyle/>
          <a:p>
            <a:pPr algn="ctr"/>
            <a:r>
              <a:rPr lang="en-US" sz="8000" b="1" dirty="0">
                <a:solidFill>
                  <a:schemeClr val="bg2"/>
                </a:solidFill>
              </a:rPr>
              <a:t>Comets</a:t>
            </a:r>
          </a:p>
        </p:txBody>
      </p:sp>
    </p:spTree>
    <p:extLst>
      <p:ext uri="{BB962C8B-B14F-4D97-AF65-F5344CB8AC3E}">
        <p14:creationId xmlns:p14="http://schemas.microsoft.com/office/powerpoint/2010/main" val="28886585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9218" name="Picture 2" descr="http://www.visioninconsciousness.org/Science_Kids/Comet%20Animation%20OuterSpace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7239000" cy="542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296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572000" cy="1143000"/>
          </a:xfrm>
        </p:spPr>
        <p:txBody>
          <a:bodyPr/>
          <a:lstStyle/>
          <a:p>
            <a:r>
              <a:rPr lang="en-US" sz="8000" b="1" dirty="0"/>
              <a:t>Comets</a:t>
            </a:r>
          </a:p>
        </p:txBody>
      </p:sp>
      <p:sp>
        <p:nvSpPr>
          <p:cNvPr id="3" name="Content Placeholder 2"/>
          <p:cNvSpPr>
            <a:spLocks noGrp="1"/>
          </p:cNvSpPr>
          <p:nvPr>
            <p:ph idx="1"/>
          </p:nvPr>
        </p:nvSpPr>
        <p:spPr>
          <a:xfrm>
            <a:off x="152400" y="1654419"/>
            <a:ext cx="4953000" cy="3733800"/>
          </a:xfrm>
        </p:spPr>
        <p:txBody>
          <a:bodyPr/>
          <a:lstStyle/>
          <a:p>
            <a:r>
              <a:rPr lang="en-US" dirty="0"/>
              <a:t>Comets are composed of dust and rock mixed with frozen water, methane, and ammonia </a:t>
            </a:r>
          </a:p>
          <a:p>
            <a:r>
              <a:rPr lang="en-US" dirty="0"/>
              <a:t>Comets are considered to be like a large, dirty snowball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79358"/>
            <a:ext cx="3733800" cy="4451838"/>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13843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9600" b="1" dirty="0"/>
              <a:t>Comets</a:t>
            </a:r>
          </a:p>
        </p:txBody>
      </p:sp>
      <p:sp>
        <p:nvSpPr>
          <p:cNvPr id="3" name="Content Placeholder 2"/>
          <p:cNvSpPr>
            <a:spLocks noGrp="1"/>
          </p:cNvSpPr>
          <p:nvPr>
            <p:ph idx="1"/>
          </p:nvPr>
        </p:nvSpPr>
        <p:spPr>
          <a:xfrm>
            <a:off x="533400" y="2286000"/>
            <a:ext cx="8153400" cy="1219200"/>
          </a:xfrm>
        </p:spPr>
        <p:txBody>
          <a:bodyPr/>
          <a:lstStyle/>
          <a:p>
            <a:pPr marL="0" indent="0" algn="ctr">
              <a:buNone/>
            </a:pPr>
            <a:r>
              <a:rPr lang="en-US" sz="5400" dirty="0"/>
              <a:t>Comets travel around the sun in elliptical orbits</a:t>
            </a:r>
          </a:p>
        </p:txBody>
      </p:sp>
    </p:spTree>
    <p:extLst>
      <p:ext uri="{BB962C8B-B14F-4D97-AF65-F5344CB8AC3E}">
        <p14:creationId xmlns:p14="http://schemas.microsoft.com/office/powerpoint/2010/main" val="11545011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21771"/>
            <a:ext cx="8229600" cy="1143000"/>
          </a:xfrm>
        </p:spPr>
        <p:txBody>
          <a:bodyPr/>
          <a:lstStyle/>
          <a:p>
            <a:r>
              <a:rPr lang="en-US" sz="6600" b="1" dirty="0"/>
              <a:t>Comets</a:t>
            </a:r>
          </a:p>
        </p:txBody>
      </p:sp>
      <p:sp>
        <p:nvSpPr>
          <p:cNvPr id="3" name="Content Placeholder 2"/>
          <p:cNvSpPr>
            <a:spLocks noGrp="1"/>
          </p:cNvSpPr>
          <p:nvPr>
            <p:ph idx="1"/>
          </p:nvPr>
        </p:nvSpPr>
        <p:spPr>
          <a:xfrm>
            <a:off x="533400" y="1143000"/>
            <a:ext cx="8229600" cy="4648200"/>
          </a:xfrm>
        </p:spPr>
        <p:txBody>
          <a:bodyPr/>
          <a:lstStyle/>
          <a:p>
            <a:r>
              <a:rPr lang="en-US" sz="4000" dirty="0"/>
              <a:t>When a comet nears the sun, some of it melts and forms a long tail (gases in the comet are vaporized by the sun)</a:t>
            </a:r>
          </a:p>
          <a:p>
            <a:r>
              <a:rPr lang="en-US" sz="4000" dirty="0"/>
              <a:t>When a comet moves farther away from the sun, the tail disappears</a:t>
            </a:r>
          </a:p>
        </p:txBody>
      </p:sp>
    </p:spTree>
    <p:extLst>
      <p:ext uri="{BB962C8B-B14F-4D97-AF65-F5344CB8AC3E}">
        <p14:creationId xmlns:p14="http://schemas.microsoft.com/office/powerpoint/2010/main" val="11084725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495800"/>
          </a:xfrm>
        </p:spPr>
        <p:txBody>
          <a:bodyPr/>
          <a:lstStyle/>
          <a:p>
            <a:r>
              <a:rPr lang="en-US" sz="4000" dirty="0"/>
              <a:t>After a comet has passed close to the Sun many times, it breaks apart. The small pieces from the comet spread out.</a:t>
            </a:r>
            <a:br>
              <a:rPr lang="en-US" dirty="0"/>
            </a:br>
            <a:br>
              <a:rPr lang="en-US" dirty="0"/>
            </a:br>
            <a:r>
              <a:rPr lang="en-US" sz="4000" dirty="0"/>
              <a:t>These pieces of dust and rock, along with those coming from other sources, are called </a:t>
            </a:r>
            <a:r>
              <a:rPr lang="en-US" sz="4000" b="1" u="sng" dirty="0"/>
              <a:t>Meteoroids</a:t>
            </a:r>
            <a:r>
              <a:rPr lang="en-US" sz="4000" dirty="0"/>
              <a:t>.</a:t>
            </a:r>
          </a:p>
        </p:txBody>
      </p:sp>
    </p:spTree>
    <p:extLst>
      <p:ext uri="{BB962C8B-B14F-4D97-AF65-F5344CB8AC3E}">
        <p14:creationId xmlns:p14="http://schemas.microsoft.com/office/powerpoint/2010/main" val="31356008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1149</TotalTime>
  <Words>776</Words>
  <Application>Microsoft Office PowerPoint</Application>
  <PresentationFormat>On-screen Show (4:3)</PresentationFormat>
  <Paragraphs>66</Paragraphs>
  <Slides>21</Slides>
  <Notes>21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5" baseType="lpstr">
      <vt:lpstr>Arial</vt:lpstr>
      <vt:lpstr>Calibri</vt:lpstr>
      <vt:lpstr>Mountain Top</vt:lpstr>
      <vt:lpstr>Acrobat Document</vt:lpstr>
      <vt:lpstr>Comets, Meteors, and Asteroids  in the Solar System  </vt:lpstr>
      <vt:lpstr>Essential Question:  What is the difference between a comet, meteor,  and asteroid?</vt:lpstr>
      <vt:lpstr>Use the graphic organizer to record important information.</vt:lpstr>
      <vt:lpstr>PowerPoint Presentation</vt:lpstr>
      <vt:lpstr>PowerPoint Presentation</vt:lpstr>
      <vt:lpstr>Comets</vt:lpstr>
      <vt:lpstr>Comets</vt:lpstr>
      <vt:lpstr>Comets</vt:lpstr>
      <vt:lpstr>After a comet has passed close to the Sun many times, it breaks apart. The small pieces from the comet spread out.  These pieces of dust and rock, along with those coming from other sources, are called Meteoroids.</vt:lpstr>
      <vt:lpstr>Meteoroid, Meteor, Meteorite?  The difference is just based on where the rock is located when you are describing it.</vt:lpstr>
      <vt:lpstr>PowerPoint Presentation</vt:lpstr>
      <vt:lpstr>PowerPoint Presentation</vt:lpstr>
      <vt:lpstr> Meteor </vt:lpstr>
      <vt:lpstr>Asteroids</vt:lpstr>
      <vt:lpstr>Asteroid</vt:lpstr>
      <vt:lpstr>Asteroid</vt:lpstr>
      <vt:lpstr>PowerPoint Presentation</vt:lpstr>
      <vt:lpstr>PowerPoint Presentation</vt:lpstr>
      <vt:lpstr>Summarizing Strategy</vt:lpstr>
      <vt:lpstr>teacher check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Meteroroids!  Asteroids! Comets!</dc:title>
  <dc:creator>Phil Grimm</dc:creator>
  <cp:lastModifiedBy>Edwards, Karen</cp:lastModifiedBy>
  <cp:revision>80</cp:revision>
  <dcterms:created xsi:type="dcterms:W3CDTF">2009-02-01T22:11:01Z</dcterms:created>
  <dcterms:modified xsi:type="dcterms:W3CDTF">2022-03-02T03:03:15Z</dcterms:modified>
</cp:coreProperties>
</file>